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8" r:id="rId3"/>
    <p:sldId id="267" r:id="rId4"/>
    <p:sldId id="269" r:id="rId5"/>
    <p:sldId id="270" r:id="rId6"/>
    <p:sldId id="271" r:id="rId7"/>
    <p:sldId id="272" r:id="rId8"/>
    <p:sldId id="273" r:id="rId9"/>
    <p:sldId id="276" r:id="rId10"/>
    <p:sldId id="274" r:id="rId11"/>
    <p:sldId id="277" r:id="rId12"/>
    <p:sldId id="275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6" r:id="rId30"/>
    <p:sldId id="294" r:id="rId31"/>
    <p:sldId id="295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5" r:id="rId40"/>
    <p:sldId id="304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257" r:id="rId52"/>
    <p:sldId id="258" r:id="rId53"/>
    <p:sldId id="259" r:id="rId54"/>
    <p:sldId id="260" r:id="rId55"/>
    <p:sldId id="261" r:id="rId56"/>
    <p:sldId id="262" r:id="rId57"/>
    <p:sldId id="263" r:id="rId58"/>
    <p:sldId id="265" r:id="rId59"/>
    <p:sldId id="264" r:id="rId60"/>
    <p:sldId id="266" r:id="rId61"/>
    <p:sldId id="316" r:id="rId6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24" autoAdjust="0"/>
  </p:normalViewPr>
  <p:slideViewPr>
    <p:cSldViewPr>
      <p:cViewPr>
        <p:scale>
          <a:sx n="62" d="100"/>
          <a:sy n="62" d="100"/>
        </p:scale>
        <p:origin x="-171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30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2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odpowiedzi</c:v>
                </c:pt>
              </c:strCache>
            </c:strRef>
          </c:tx>
          <c:cat>
            <c:strRef>
              <c:f>Arkusz1!$A$2:$A$13</c:f>
              <c:strCache>
                <c:ptCount val="12"/>
                <c:pt idx="0">
                  <c:v>lekarz</c:v>
                </c:pt>
                <c:pt idx="1">
                  <c:v>śmierć</c:v>
                </c:pt>
                <c:pt idx="2">
                  <c:v>starość</c:v>
                </c:pt>
                <c:pt idx="3">
                  <c:v>odpoczynek</c:v>
                </c:pt>
                <c:pt idx="4">
                  <c:v>zaległości</c:v>
                </c:pt>
                <c:pt idx="5">
                  <c:v>wirus</c:v>
                </c:pt>
                <c:pt idx="6">
                  <c:v>lekarstwa</c:v>
                </c:pt>
                <c:pt idx="7">
                  <c:v>złe samopoczucie</c:v>
                </c:pt>
                <c:pt idx="8">
                  <c:v>szpital</c:v>
                </c:pt>
                <c:pt idx="9">
                  <c:v>dolegliwości </c:v>
                </c:pt>
                <c:pt idx="10">
                  <c:v>ból</c:v>
                </c:pt>
                <c:pt idx="11">
                  <c:v>brak seksu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6</c:v>
                </c:pt>
                <c:pt idx="1">
                  <c:v>14</c:v>
                </c:pt>
                <c:pt idx="2">
                  <c:v>1</c:v>
                </c:pt>
                <c:pt idx="3">
                  <c:v>15</c:v>
                </c:pt>
                <c:pt idx="4">
                  <c:v>1</c:v>
                </c:pt>
                <c:pt idx="5">
                  <c:v>2</c:v>
                </c:pt>
                <c:pt idx="6">
                  <c:v>12</c:v>
                </c:pt>
                <c:pt idx="7">
                  <c:v>15</c:v>
                </c:pt>
                <c:pt idx="8">
                  <c:v>6</c:v>
                </c:pt>
                <c:pt idx="9">
                  <c:v>23</c:v>
                </c:pt>
                <c:pt idx="10">
                  <c:v>25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cat>
            <c:strRef>
              <c:f>Arkusz1!$A$2:$A$13</c:f>
              <c:strCache>
                <c:ptCount val="12"/>
                <c:pt idx="0">
                  <c:v>lekarz</c:v>
                </c:pt>
                <c:pt idx="1">
                  <c:v>śmierć</c:v>
                </c:pt>
                <c:pt idx="2">
                  <c:v>starość</c:v>
                </c:pt>
                <c:pt idx="3">
                  <c:v>odpoczynek</c:v>
                </c:pt>
                <c:pt idx="4">
                  <c:v>zaległości</c:v>
                </c:pt>
                <c:pt idx="5">
                  <c:v>wirus</c:v>
                </c:pt>
                <c:pt idx="6">
                  <c:v>lekarstwa</c:v>
                </c:pt>
                <c:pt idx="7">
                  <c:v>złe samopoczucie</c:v>
                </c:pt>
                <c:pt idx="8">
                  <c:v>szpital</c:v>
                </c:pt>
                <c:pt idx="9">
                  <c:v>dolegliwości </c:v>
                </c:pt>
                <c:pt idx="10">
                  <c:v>ból</c:v>
                </c:pt>
                <c:pt idx="11">
                  <c:v>brak seksu</c:v>
                </c:pt>
              </c:strCache>
            </c:strRef>
          </c:cat>
          <c:val>
            <c:numRef>
              <c:f>Arkusz1!$C$2:$C$13</c:f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Kolumna1</c:v>
                </c:pt>
              </c:strCache>
            </c:strRef>
          </c:tx>
          <c:cat>
            <c:strRef>
              <c:f>Arkusz1!$A$2:$A$13</c:f>
              <c:strCache>
                <c:ptCount val="12"/>
                <c:pt idx="0">
                  <c:v>lekarz</c:v>
                </c:pt>
                <c:pt idx="1">
                  <c:v>śmierć</c:v>
                </c:pt>
                <c:pt idx="2">
                  <c:v>starość</c:v>
                </c:pt>
                <c:pt idx="3">
                  <c:v>odpoczynek</c:v>
                </c:pt>
                <c:pt idx="4">
                  <c:v>zaległości</c:v>
                </c:pt>
                <c:pt idx="5">
                  <c:v>wirus</c:v>
                </c:pt>
                <c:pt idx="6">
                  <c:v>lekarstwa</c:v>
                </c:pt>
                <c:pt idx="7">
                  <c:v>złe samopoczucie</c:v>
                </c:pt>
                <c:pt idx="8">
                  <c:v>szpital</c:v>
                </c:pt>
                <c:pt idx="9">
                  <c:v>dolegliwości </c:v>
                </c:pt>
                <c:pt idx="10">
                  <c:v>ból</c:v>
                </c:pt>
                <c:pt idx="11">
                  <c:v>brak seksu</c:v>
                </c:pt>
              </c:strCache>
            </c:strRef>
          </c:cat>
          <c:val>
            <c:numRef>
              <c:f>Arkusz1!$D$2:$D$13</c:f>
            </c:numRef>
          </c:val>
        </c:ser>
        <c:shape val="cylinder"/>
        <c:axId val="120364416"/>
        <c:axId val="120386688"/>
        <c:axId val="0"/>
      </c:bar3DChart>
      <c:catAx>
        <c:axId val="120364416"/>
        <c:scaling>
          <c:orientation val="minMax"/>
        </c:scaling>
        <c:axPos val="b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0386688"/>
        <c:crosses val="autoZero"/>
        <c:auto val="1"/>
        <c:lblAlgn val="ctr"/>
        <c:lblOffset val="100"/>
      </c:catAx>
      <c:valAx>
        <c:axId val="120386688"/>
        <c:scaling>
          <c:orientation val="minMax"/>
        </c:scaling>
        <c:axPos val="l"/>
        <c:majorGridlines/>
        <c:numFmt formatCode="General" sourceLinked="1"/>
        <c:tickLblPos val="nextTo"/>
        <c:crossAx val="120364416"/>
        <c:crosses val="autoZero"/>
        <c:crossBetween val="between"/>
      </c:valAx>
    </c:plotArea>
    <c:plotVisOnly val="1"/>
  </c:chart>
  <c:spPr>
    <a:solidFill>
      <a:schemeClr val="bg1">
        <a:lumMod val="75000"/>
        <a:lumOff val="25000"/>
      </a:schemeClr>
    </a:solidFill>
  </c:spPr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5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Odpowiedzi</c:v>
                </c:pt>
              </c:strCache>
            </c:strRef>
          </c:tx>
          <c:cat>
            <c:strRef>
              <c:f>Arkusz1!$A$2:$A$5</c:f>
              <c:strCache>
                <c:ptCount val="4"/>
                <c:pt idx="0">
                  <c:v>kilka razy w miesiącu</c:v>
                </c:pt>
                <c:pt idx="1">
                  <c:v>raz na pół roku</c:v>
                </c:pt>
                <c:pt idx="2">
                  <c:v>raz na rok</c:v>
                </c:pt>
                <c:pt idx="3">
                  <c:v>w ogóle nie choruję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</c:v>
                </c:pt>
                <c:pt idx="1">
                  <c:v>32</c:v>
                </c:pt>
                <c:pt idx="2">
                  <c:v>19</c:v>
                </c:pt>
                <c:pt idx="3">
                  <c:v>10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cat>
            <c:strRef>
              <c:f>Arkusz1!$A$2:$A$11</c:f>
              <c:strCache>
                <c:ptCount val="10"/>
                <c:pt idx="0">
                  <c:v>nowotwór</c:v>
                </c:pt>
                <c:pt idx="1">
                  <c:v>wścieklizna</c:v>
                </c:pt>
                <c:pt idx="2">
                  <c:v>nie wiem</c:v>
                </c:pt>
                <c:pt idx="3">
                  <c:v>kontuzja</c:v>
                </c:pt>
                <c:pt idx="4">
                  <c:v>AIDS</c:v>
                </c:pt>
                <c:pt idx="5">
                  <c:v>wodogłowie</c:v>
                </c:pt>
                <c:pt idx="6">
                  <c:v>schifofrenia</c:v>
                </c:pt>
                <c:pt idx="7">
                  <c:v>zapalenie płuc</c:v>
                </c:pt>
                <c:pt idx="8">
                  <c:v>grypa żołądkowa</c:v>
                </c:pt>
                <c:pt idx="9">
                  <c:v>przeziębienie 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28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10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</c:numCache>
            </c:numRef>
          </c:val>
        </c:ser>
        <c:shape val="box"/>
        <c:axId val="85125760"/>
        <c:axId val="85127552"/>
        <c:axId val="85117568"/>
      </c:bar3DChart>
      <c:catAx>
        <c:axId val="85125760"/>
        <c:scaling>
          <c:orientation val="minMax"/>
        </c:scaling>
        <c:axPos val="b"/>
        <c:tickLblPos val="nextTo"/>
        <c:crossAx val="85127552"/>
        <c:crosses val="autoZero"/>
        <c:auto val="1"/>
        <c:lblAlgn val="ctr"/>
        <c:lblOffset val="100"/>
      </c:catAx>
      <c:valAx>
        <c:axId val="85127552"/>
        <c:scaling>
          <c:orientation val="minMax"/>
        </c:scaling>
        <c:axPos val="l"/>
        <c:majorGridlines/>
        <c:numFmt formatCode="General" sourceLinked="1"/>
        <c:tickLblPos val="nextTo"/>
        <c:crossAx val="85125760"/>
        <c:crosses val="autoZero"/>
        <c:crossBetween val="between"/>
      </c:valAx>
      <c:serAx>
        <c:axId val="85117568"/>
        <c:scaling>
          <c:orientation val="minMax"/>
        </c:scaling>
        <c:delete val="1"/>
        <c:axPos val="b"/>
        <c:tickLblPos val="none"/>
        <c:crossAx val="85127552"/>
        <c:crosses val="autoZero"/>
      </c:ser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cat>
            <c:strRef>
              <c:f>Arkusz1!$A$2:$A$6</c:f>
              <c:strCache>
                <c:ptCount val="5"/>
                <c:pt idx="0">
                  <c:v>papierosy</c:v>
                </c:pt>
                <c:pt idx="1">
                  <c:v>alkohol</c:v>
                </c:pt>
                <c:pt idx="2">
                  <c:v>słodycze</c:v>
                </c:pt>
                <c:pt idx="3">
                  <c:v>narkotyki miękkie</c:v>
                </c:pt>
                <c:pt idx="4">
                  <c:v>narkotyki twarde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18</c:v>
                </c:pt>
                <c:pt idx="1">
                  <c:v>16</c:v>
                </c:pt>
                <c:pt idx="2">
                  <c:v>37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0"/>
  <c:chart>
    <c:autoTitleDeleted val="1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30</c:v>
                </c:pt>
                <c:pt idx="1">
                  <c:v>36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cat>
            <c:strRef>
              <c:f>Arkusz1!$A$2:$A$12</c:f>
              <c:strCache>
                <c:ptCount val="11"/>
                <c:pt idx="0">
                  <c:v>otyłość</c:v>
                </c:pt>
                <c:pt idx="1">
                  <c:v>depresja</c:v>
                </c:pt>
                <c:pt idx="2">
                  <c:v>anorekcja</c:v>
                </c:pt>
                <c:pt idx="3">
                  <c:v>grypa</c:v>
                </c:pt>
                <c:pt idx="4">
                  <c:v>nowotwór</c:v>
                </c:pt>
                <c:pt idx="5">
                  <c:v>AIDS</c:v>
                </c:pt>
                <c:pt idx="6">
                  <c:v>katar</c:v>
                </c:pt>
                <c:pt idx="7">
                  <c:v>uzależnienia</c:v>
                </c:pt>
                <c:pt idx="8">
                  <c:v>dżuma</c:v>
                </c:pt>
                <c:pt idx="9">
                  <c:v>cukrzyca</c:v>
                </c:pt>
                <c:pt idx="10">
                  <c:v>alergia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1</c:v>
                </c:pt>
                <c:pt idx="7">
                  <c:v>7</c:v>
                </c:pt>
                <c:pt idx="8">
                  <c:v>2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axId val="119890688"/>
        <c:axId val="119892224"/>
      </c:barChart>
      <c:catAx>
        <c:axId val="119890688"/>
        <c:scaling>
          <c:orientation val="minMax"/>
        </c:scaling>
        <c:axPos val="b"/>
        <c:tickLblPos val="nextTo"/>
        <c:crossAx val="119892224"/>
        <c:crosses val="autoZero"/>
        <c:auto val="1"/>
        <c:lblAlgn val="ctr"/>
        <c:lblOffset val="100"/>
      </c:catAx>
      <c:valAx>
        <c:axId val="119892224"/>
        <c:scaling>
          <c:orientation val="minMax"/>
        </c:scaling>
        <c:axPos val="l"/>
        <c:majorGridlines/>
        <c:numFmt formatCode="General" sourceLinked="1"/>
        <c:tickLblPos val="nextTo"/>
        <c:crossAx val="1198906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6.7380593723212132E-2"/>
          <c:y val="0.16013000367420138"/>
          <c:w val="0.52465565884634269"/>
          <c:h val="0.76444064224555752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cat>
            <c:strRef>
              <c:f>Arkusz1!$A$2:$A$5</c:f>
              <c:strCache>
                <c:ptCount val="4"/>
                <c:pt idx="0">
                  <c:v>ciężką chorobą zagrażającą życiu</c:v>
                </c:pt>
                <c:pt idx="1">
                  <c:v>przygnębieniem, tzw. ,,dołem'', który trwa jakiś czas</c:v>
                </c:pt>
                <c:pt idx="2">
                  <c:v>wymówką osób leniwych, którym nie chce się wykonywać swoich obowiązków</c:v>
                </c:pt>
                <c:pt idx="3">
                  <c:v>problemem jedynie osób słabych psychicznie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19</c:v>
                </c:pt>
                <c:pt idx="1">
                  <c:v>35</c:v>
                </c:pt>
                <c:pt idx="2">
                  <c:v>4</c:v>
                </c:pt>
                <c:pt idx="3">
                  <c:v>22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041385437386199"/>
          <c:y val="0.19820527993655637"/>
          <c:w val="0.33001364880947504"/>
          <c:h val="0.70010392048203551"/>
        </c:manualLayout>
      </c:layout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cat>
            <c:strRef>
              <c:f>Arkusz1!$A$2:$A$8</c:f>
              <c:strCache>
                <c:ptCount val="7"/>
                <c:pt idx="0">
                  <c:v>nuda</c:v>
                </c:pt>
                <c:pt idx="1">
                  <c:v>próbowanie nowych rzeczy</c:v>
                </c:pt>
                <c:pt idx="2">
                  <c:v>zaimponowanie innym</c:v>
                </c:pt>
                <c:pt idx="3">
                  <c:v>odreagowanie stresu</c:v>
                </c:pt>
                <c:pt idx="4">
                  <c:v>trudna sytuacja życiowa</c:v>
                </c:pt>
                <c:pt idx="5">
                  <c:v>problemy ze sobą</c:v>
                </c:pt>
                <c:pt idx="6">
                  <c:v>inne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18</c:v>
                </c:pt>
                <c:pt idx="1">
                  <c:v>42</c:v>
                </c:pt>
                <c:pt idx="2">
                  <c:v>44</c:v>
                </c:pt>
                <c:pt idx="3">
                  <c:v>39</c:v>
                </c:pt>
                <c:pt idx="4">
                  <c:v>30</c:v>
                </c:pt>
                <c:pt idx="5">
                  <c:v>32</c:v>
                </c:pt>
                <c:pt idx="6">
                  <c:v>7</c:v>
                </c:pt>
              </c:numCache>
            </c:numRef>
          </c:val>
        </c:ser>
        <c:shape val="cylinder"/>
        <c:axId val="124875136"/>
        <c:axId val="124876672"/>
        <c:axId val="0"/>
      </c:bar3DChart>
      <c:catAx>
        <c:axId val="124875136"/>
        <c:scaling>
          <c:orientation val="minMax"/>
        </c:scaling>
        <c:axPos val="b"/>
        <c:tickLblPos val="nextTo"/>
        <c:crossAx val="124876672"/>
        <c:crosses val="autoZero"/>
        <c:auto val="1"/>
        <c:lblAlgn val="ctr"/>
        <c:lblOffset val="100"/>
      </c:catAx>
      <c:valAx>
        <c:axId val="124876672"/>
        <c:scaling>
          <c:orientation val="minMax"/>
        </c:scaling>
        <c:axPos val="l"/>
        <c:majorGridlines/>
        <c:numFmt formatCode="General" sourceLinked="1"/>
        <c:tickLblPos val="nextTo"/>
        <c:crossAx val="1248751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790E-DB86-432B-8A54-97E83E4358C2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46D9-B508-4E7D-9352-B8D2F9CCB4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790E-DB86-432B-8A54-97E83E4358C2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46D9-B508-4E7D-9352-B8D2F9CCB4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790E-DB86-432B-8A54-97E83E4358C2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46D9-B508-4E7D-9352-B8D2F9CCB4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790E-DB86-432B-8A54-97E83E4358C2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46D9-B508-4E7D-9352-B8D2F9CCB4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790E-DB86-432B-8A54-97E83E4358C2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46D9-B508-4E7D-9352-B8D2F9CCB4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790E-DB86-432B-8A54-97E83E4358C2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46D9-B508-4E7D-9352-B8D2F9CCB4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790E-DB86-432B-8A54-97E83E4358C2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46D9-B508-4E7D-9352-B8D2F9CCB4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790E-DB86-432B-8A54-97E83E4358C2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F446D9-B508-4E7D-9352-B8D2F9CCB4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790E-DB86-432B-8A54-97E83E4358C2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46D9-B508-4E7D-9352-B8D2F9CCB4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790E-DB86-432B-8A54-97E83E4358C2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5F446D9-B508-4E7D-9352-B8D2F9CCB4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E5C790E-DB86-432B-8A54-97E83E4358C2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46D9-B508-4E7D-9352-B8D2F9CCB4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E5C790E-DB86-432B-8A54-97E83E4358C2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5F446D9-B508-4E7D-9352-B8D2F9CCB4F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2132856"/>
            <a:ext cx="6480048" cy="1224136"/>
          </a:xfrm>
        </p:spPr>
        <p:txBody>
          <a:bodyPr>
            <a:normAutofit/>
          </a:bodyPr>
          <a:lstStyle/>
          <a:p>
            <a:r>
              <a:rPr lang="pl-PL" sz="5400" dirty="0" smtClean="0"/>
              <a:t>ZDROWY STYL ŻYCIA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80048" cy="74448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I CHOROBY CYWILIZACYJNE XXI WIEKU</a:t>
            </a:r>
            <a:endParaRPr lang="pl-PL" sz="24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720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pl-PL" sz="2400" dirty="0" smtClean="0"/>
              <a:t>Leczenie i opieka to jednie 10% zdrowia. Aż 52% sukcesu to nasz styl życia, 22% stanowi środowisko, a jedynie 16% genetyka. Dlatego tak ważna jest polityka prozdrowotna, promocja prawidłowego stylu życia oraz profilaktyka. Tylko systematyczne dbanie o zdrowie, które ma swój początek już w dzieciństwie, może przynieść długotrwały oczekiwany efekt. Wielu ludzi podjęło już walkę z własnymi nawykami żywieniowymi i nałogami, uzyskując doskonałe efekty i poprawę stanu zdrowia.</a:t>
            </a:r>
            <a:endParaRPr lang="pl-PL" sz="2400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CHOROBY SERCOWO-NACZYNIOWE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86000"/>
            <a:ext cx="8229600" cy="4572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l-PL" dirty="0" smtClean="0"/>
              <a:t>Nadciśnienie tętnicze</a:t>
            </a:r>
          </a:p>
          <a:p>
            <a:pPr>
              <a:buFont typeface="Wingdings" pitchFamily="2" charset="2"/>
              <a:buChar char="v"/>
            </a:pPr>
            <a:r>
              <a:rPr lang="pl-PL" sz="3200" dirty="0" smtClean="0"/>
              <a:t>Stabilna choroba wieńcowa</a:t>
            </a:r>
          </a:p>
          <a:p>
            <a:pPr>
              <a:buFont typeface="Wingdings" pitchFamily="2" charset="2"/>
              <a:buChar char="v"/>
            </a:pPr>
            <a:r>
              <a:rPr lang="pl-PL" sz="3200" dirty="0" smtClean="0"/>
              <a:t>Zawał Serca</a:t>
            </a:r>
          </a:p>
          <a:p>
            <a:pPr>
              <a:buFont typeface="Wingdings" pitchFamily="2" charset="2"/>
              <a:buChar char="v"/>
            </a:pPr>
            <a:r>
              <a:rPr lang="pl-PL" sz="3200" dirty="0" smtClean="0"/>
              <a:t>Miażdżyca</a:t>
            </a:r>
            <a:endParaRPr lang="pl-PL" dirty="0" smtClean="0"/>
          </a:p>
          <a:p>
            <a:pPr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smtClean="0"/>
              <a:t>U większości osób cierpiących na nadciśnienie nie da się zidentyfikować jego przyczyn. Wynika ono z uwarunkowań genetycznych danej osoby i nie jest spowodowane żadnym zewnętrznym czynnikiem.</a:t>
            </a:r>
          </a:p>
          <a:p>
            <a:pPr algn="ctr">
              <a:buNone/>
            </a:pPr>
            <a:r>
              <a:rPr lang="pl-PL" dirty="0" smtClean="0"/>
              <a:t>Jeżeli jednak chcemy wymienić zewnętrzne czynniki powodujące nadciśnienie to będą to choroby nerek, serca lub gruczołów wewnątrzwydzielniczych. Podwyższone ciśnienie może być również skutkiem zażywania niektórych leków. 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260648"/>
            <a:ext cx="79351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cap="all" dirty="0" smtClean="0">
                <a:solidFill>
                  <a:schemeClr val="accent1"/>
                </a:solidFill>
              </a:rPr>
              <a:t>NADCIŚNIENIE TĘTNICZE (WYSOKIE CIŚNIENIE)</a:t>
            </a:r>
          </a:p>
          <a:p>
            <a:r>
              <a:rPr lang="pl-PL" sz="2800" b="1" cap="all" dirty="0" smtClean="0">
                <a:solidFill>
                  <a:schemeClr val="accent1"/>
                </a:solidFill>
              </a:rPr>
              <a:t> - PRZYCZYNY:</a:t>
            </a:r>
            <a:endParaRPr lang="pl-PL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Czynniki ryzyka wysokiego ciśnienia: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Nadwaga</a:t>
            </a:r>
            <a:r>
              <a:rPr lang="pl-PL" dirty="0" smtClean="0"/>
              <a:t> - Osoby z nadwagą są dwukrotnie bardziej narażone na ryzyko wystąpienia nadciśnienia tętniczego niż osoby szczupłe.</a:t>
            </a:r>
          </a:p>
          <a:p>
            <a:endParaRPr lang="pl-PL" dirty="0"/>
          </a:p>
        </p:txBody>
      </p:sp>
      <p:pic>
        <p:nvPicPr>
          <p:cNvPr id="1026" name="Picture 2" descr="http://weblog.infopraca.pl/wp-content/uploads/nadwa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01008"/>
            <a:ext cx="4590678" cy="30465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/>
          <a:lstStyle/>
          <a:p>
            <a:r>
              <a:rPr lang="pl-PL" b="1" dirty="0" smtClean="0"/>
              <a:t>Spożywanie soli</a:t>
            </a:r>
            <a:r>
              <a:rPr lang="pl-PL" dirty="0" smtClean="0"/>
              <a:t> - Osoby spożywające znaczne ilości soli znacznie częściej cierpią na nadciśnienie tętnicze. W momencie odstawienia soli, spada ono znacząco.</a:t>
            </a:r>
          </a:p>
          <a:p>
            <a:endParaRPr lang="pl-PL" dirty="0"/>
          </a:p>
        </p:txBody>
      </p:sp>
      <p:pic>
        <p:nvPicPr>
          <p:cNvPr id="36866" name="Picture 2" descr="http://nowa-stepnica.x25.pl/wp-content/uploads/2012/03/niebezpieczna-s%C3%B3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24944"/>
            <a:ext cx="5034136" cy="33351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72000"/>
          </a:xfrm>
        </p:spPr>
        <p:txBody>
          <a:bodyPr>
            <a:normAutofit/>
          </a:bodyPr>
          <a:lstStyle/>
          <a:p>
            <a:r>
              <a:rPr lang="pl-PL" b="1" dirty="0" smtClean="0"/>
              <a:t>Brak aktywności fizycznej</a:t>
            </a:r>
            <a:r>
              <a:rPr lang="pl-PL" dirty="0" smtClean="0"/>
              <a:t> - Wprawdzie nie ma bezpośredniej zależności pomiędzy brakiem ruchu a nadciśnieniem, zauważa się jednak, że u osób, które podejmą regularną aktywność fizyczną ciśnienie bardzo często obniża się. Dodatkowo, osoby mało aktywne fizycznie ma</a:t>
            </a:r>
            <a:r>
              <a:rPr lang="pl-PL" u="sng" dirty="0" smtClean="0"/>
              <a:t>j</a:t>
            </a:r>
            <a:r>
              <a:rPr lang="pl-PL" dirty="0" smtClean="0"/>
              <a:t>ą większą skłonność do otyłości, która już bezpośrednio podnosi ryzyko nadciśnienia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zg.pl/files/2011/09/08-geny-genotyp-fot-ltm-communications.jpg"/>
          <p:cNvPicPr>
            <a:picLocks noChangeAspect="1" noChangeArrowheads="1"/>
          </p:cNvPicPr>
          <p:nvPr/>
        </p:nvPicPr>
        <p:blipFill>
          <a:blip r:embed="rId2" cstate="print">
            <a:lum bright="7000" contrast="-43000"/>
          </a:blip>
          <a:srcRect/>
          <a:stretch>
            <a:fillRect/>
          </a:stretch>
        </p:blipFill>
        <p:spPr bwMode="auto">
          <a:xfrm>
            <a:off x="-121446" y="0"/>
            <a:ext cx="9265446" cy="7003501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bg1"/>
                </a:solidFill>
              </a:rPr>
              <a:t>Uwarunkowania genetyczne - Zauważa się, że na nadciśnienie znacznie częściej cierpią osoby, u których problem wysokiego ciśnienia występuje w bliskiej rodzinie. Dziedziczenie jest jedną z przyczyn wysokiego ciśnienia.</a:t>
            </a:r>
          </a:p>
          <a:p>
            <a:endParaRPr lang="pl-PL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grafizone.tv/wp-content/uploads/2013/12/alkoh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5972175" cy="4171951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72000"/>
          </a:xfrm>
        </p:spPr>
        <p:txBody>
          <a:bodyPr/>
          <a:lstStyle/>
          <a:p>
            <a:pPr algn="ctr"/>
            <a:r>
              <a:rPr lang="pl-PL" b="1" dirty="0" smtClean="0"/>
              <a:t>Nadmierne spożycie alkoholu</a:t>
            </a:r>
            <a:r>
              <a:rPr lang="pl-PL" dirty="0" smtClean="0"/>
              <a:t> - Zauważa się zależność pomiędzy nadmiernym spożywaniem alkoholu a wysokim ciśnieniem.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572000"/>
          </a:xfrm>
        </p:spPr>
        <p:txBody>
          <a:bodyPr/>
          <a:lstStyle/>
          <a:p>
            <a:r>
              <a:rPr lang="pl-PL" b="1" dirty="0" smtClean="0"/>
              <a:t>Stres</a:t>
            </a:r>
            <a:r>
              <a:rPr lang="pl-PL" dirty="0" smtClean="0"/>
              <a:t> - Długotrwały (chroniczny stres) powoduje długofalowe podniesienie ciśnienia tętniczego.</a:t>
            </a:r>
            <a:endParaRPr lang="pl-PL" dirty="0"/>
          </a:p>
        </p:txBody>
      </p:sp>
      <p:pic>
        <p:nvPicPr>
          <p:cNvPr id="40962" name="Picture 2" descr="https://encrypted-tbn1.gstatic.com/images?q=tbn:ANd9GcRyFz0zBMLVY9d07wrPRYPZyk1kWfC-KYZc_peQLSmadHlFt7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852936"/>
            <a:ext cx="4933156" cy="32708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72000"/>
          </a:xfrm>
        </p:spPr>
        <p:txBody>
          <a:bodyPr/>
          <a:lstStyle/>
          <a:p>
            <a:r>
              <a:rPr lang="pl-PL" b="1" dirty="0" smtClean="0"/>
              <a:t>Palenie tytoniu</a:t>
            </a:r>
            <a:r>
              <a:rPr lang="pl-PL" dirty="0" smtClean="0"/>
              <a:t> - Palenie tytoniu podnosi ciśnienie krwi jedynie nieznacznie. Działa ono jednak zbieżnie z nadciśnieniem dodatkowo podwyższając ryzyko chorób serca i udarów mózgu.</a:t>
            </a:r>
          </a:p>
          <a:p>
            <a:endParaRPr lang="pl-PL" dirty="0"/>
          </a:p>
        </p:txBody>
      </p:sp>
      <p:pic>
        <p:nvPicPr>
          <p:cNvPr id="41986" name="Picture 2" descr="http://m.natemat.pl/f24943dea9d47a640be69d0504c95901,641,0,0,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486" y="3140968"/>
            <a:ext cx="4917815" cy="32759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 txBox="1">
            <a:spLocks noGrp="1"/>
          </p:cNvSpPr>
          <p:nvPr>
            <p:ph idx="1"/>
          </p:nvPr>
        </p:nvSpPr>
        <p:spPr>
          <a:xfrm>
            <a:off x="395536" y="836712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Choroby cywilizacyjne </a:t>
            </a:r>
            <a:r>
              <a:rPr lang="pl-PL" dirty="0" smtClean="0"/>
              <a:t>są definiowane jako globalnie występujące, powszechne choroby, do których wystąpienia lub rozprzestrzenienia przyczynił się postęp współczesnej cywilizacji. Z tego też powodu zamiennie używa się nazwy</a:t>
            </a:r>
            <a:r>
              <a:rPr lang="pl-PL" b="1" dirty="0" smtClean="0"/>
              <a:t> „choroby XXI wieku”</a:t>
            </a:r>
            <a:r>
              <a:rPr lang="pl-PL" dirty="0" smtClean="0"/>
              <a:t>. Definicja ta odnosi się jednak do określonego czasu i miejsca. </a:t>
            </a:r>
            <a:endParaRPr lang="pl-PL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2492896"/>
            <a:ext cx="8229600" cy="1399032"/>
          </a:xfrm>
        </p:spPr>
        <p:txBody>
          <a:bodyPr/>
          <a:lstStyle/>
          <a:p>
            <a:r>
              <a:rPr lang="pl-PL" dirty="0" smtClean="0"/>
              <a:t>ZAPOBIEGANIE</a:t>
            </a:r>
            <a:endParaRPr lang="pl-PL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3200" dirty="0" smtClean="0"/>
              <a:t>Najlepszą metodą zapobiegania oraz leczenia nadciśnienia jest prowadzenie higienicznego trybu życia.</a:t>
            </a:r>
          </a:p>
          <a:p>
            <a:r>
              <a:rPr lang="pl-PL" sz="3200" b="1" dirty="0" smtClean="0"/>
              <a:t>Systematyczna aktywność fizyczna</a:t>
            </a:r>
            <a:r>
              <a:rPr lang="pl-PL" sz="3200" dirty="0" smtClean="0"/>
              <a:t> -.</a:t>
            </a:r>
          </a:p>
          <a:p>
            <a:r>
              <a:rPr lang="pl-PL" sz="3200" b="1" dirty="0" smtClean="0"/>
              <a:t>Unikanie soli w pokarmach</a:t>
            </a:r>
            <a:r>
              <a:rPr lang="pl-PL" sz="3200" dirty="0" smtClean="0"/>
              <a:t> -</a:t>
            </a:r>
            <a:r>
              <a:rPr lang="pl-PL" sz="3200" b="1" dirty="0" smtClean="0"/>
              <a:t>Utrzymywanie odpowiedniej wagi ciała</a:t>
            </a:r>
            <a:r>
              <a:rPr lang="pl-PL" sz="3200" dirty="0" smtClean="0"/>
              <a:t> </a:t>
            </a:r>
          </a:p>
          <a:p>
            <a:r>
              <a:rPr lang="pl-PL" sz="3200" b="1" dirty="0" smtClean="0"/>
              <a:t>Nie palenie tytoniu</a:t>
            </a:r>
            <a:r>
              <a:rPr lang="pl-PL" sz="3200" dirty="0" smtClean="0"/>
              <a:t> -</a:t>
            </a:r>
          </a:p>
          <a:p>
            <a:r>
              <a:rPr lang="pl-PL" sz="3200" b="1" dirty="0" smtClean="0"/>
              <a:t>Odpowiednia ilość wypoczynku</a:t>
            </a:r>
            <a:r>
              <a:rPr lang="pl-PL" sz="3200" dirty="0" smtClean="0"/>
              <a:t> -.</a:t>
            </a:r>
          </a:p>
          <a:p>
            <a:r>
              <a:rPr lang="pl-PL" sz="3200" b="1" dirty="0" smtClean="0"/>
              <a:t>Unikanie stresu.</a:t>
            </a:r>
            <a:endParaRPr lang="pl-PL" sz="3200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cap="all" dirty="0" smtClean="0"/>
              <a:t>NASTĘPSTWA WYSOKIEGO CIŚNIENIA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/>
              <a:t>Nadciśnienie samo w sobie nie ma następstw ani objawów. Jedynie w skrajnych przypadkach może wywoływać bóle głowy, złe samopoczucie i kołatanie serca. Występowanie nadciśnienia powoduje jednak wzrost ryzyka:</a:t>
            </a:r>
          </a:p>
          <a:p>
            <a:r>
              <a:rPr lang="pl-PL" dirty="0" smtClean="0"/>
              <a:t>udaru mózgu,</a:t>
            </a:r>
          </a:p>
          <a:p>
            <a:r>
              <a:rPr lang="pl-PL" dirty="0" smtClean="0"/>
              <a:t>chorób serca (w tym zawału serca),</a:t>
            </a:r>
          </a:p>
          <a:p>
            <a:r>
              <a:rPr lang="pl-PL" dirty="0" smtClean="0"/>
              <a:t>uszkodzenia naczyń,</a:t>
            </a:r>
          </a:p>
          <a:p>
            <a:r>
              <a:rPr lang="pl-PL" dirty="0" smtClean="0"/>
              <a:t>choroby miażdżycowej,</a:t>
            </a:r>
          </a:p>
          <a:p>
            <a:r>
              <a:rPr lang="pl-PL" dirty="0" smtClean="0"/>
              <a:t>chorób nerek,</a:t>
            </a:r>
          </a:p>
          <a:p>
            <a:r>
              <a:rPr lang="pl-PL" dirty="0" smtClean="0"/>
              <a:t>uszkodzenia oczu.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99032"/>
          </a:xfrm>
        </p:spPr>
        <p:txBody>
          <a:bodyPr/>
          <a:lstStyle/>
          <a:p>
            <a:r>
              <a:rPr lang="pl-PL" dirty="0" smtClean="0"/>
              <a:t>Stabilna choroba wieńcowa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72000"/>
          </a:xfrm>
        </p:spPr>
        <p:txBody>
          <a:bodyPr/>
          <a:lstStyle/>
          <a:p>
            <a:r>
              <a:rPr lang="pl-PL" b="1" dirty="0" smtClean="0"/>
              <a:t>Choroba wieńcowa</a:t>
            </a:r>
            <a:r>
              <a:rPr lang="pl-PL" dirty="0" smtClean="0"/>
              <a:t> jest to stan niedokrwienia mięśnia sercowego związany z obecnością zwężeń tętnic wieńcowych zaopatrujących serce w krew.</a:t>
            </a:r>
            <a:endParaRPr lang="pl-PL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331640" y="0"/>
            <a:ext cx="69127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1"/>
                </a:solidFill>
              </a:rPr>
              <a:t>Objawy choroby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Objawy choroby wieńcowej mogą mieć różne nasilenie u różnych pacjentów. Są to:</a:t>
            </a:r>
          </a:p>
          <a:p>
            <a:pPr algn="ctr">
              <a:lnSpc>
                <a:spcPct val="150000"/>
              </a:lnSpc>
            </a:pPr>
            <a:endParaRPr lang="pl-PL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/>
              <a:t>ból w klatce piersiowej,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/>
              <a:t> często promieniujący do szyi, żuchwy, kończyny górnej, okolicy </a:t>
            </a:r>
            <a:r>
              <a:rPr lang="pl-PL" sz="2400" dirty="0" err="1" smtClean="0"/>
              <a:t>międzyłopatkowej</a:t>
            </a:r>
            <a:r>
              <a:rPr lang="pl-PL" sz="2400" dirty="0" smtClean="0"/>
              <a:t> czy nadbrzusza,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/>
              <a:t>duszność związana z wysiłkiem,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/>
              <a:t>zmęczenie,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/>
              <a:t>bóle brzucha,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/>
              <a:t>nudności.</a:t>
            </a:r>
            <a:endParaRPr lang="pl-PL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chemeClr val="accent1"/>
                </a:solidFill>
              </a:rPr>
              <a:t>ZAPAMIĘTAJ! Bólu w klatce piersiowej nie można lekceważyć. Może on być pierwszym objawem zawału serca. Jeśli występują u Ciebie dolegliwości, zwłaszcza związane z wysiłkiem, koniecznie jak najszybciej zgłoś się do swojego lekarza lub wezwij pogotowie ratunkowe.</a:t>
            </a:r>
            <a:endParaRPr lang="pl-PL" dirty="0" smtClean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ZAWAŁ SERCA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Zawał serca jest jedną z najczęstszych przyczyn przedwczesnej śmierci. Dotyka on w większej części mężczyzn, jednak kobiety też są narażone. Czynnikami zwiększającymi ryzyko zawału serca są: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pl-PL" sz="2800" b="1" dirty="0" smtClean="0"/>
              <a:t>Palenie tytoniu </a:t>
            </a:r>
            <a:r>
              <a:rPr lang="pl-PL" sz="2800" dirty="0" smtClean="0"/>
              <a:t>- U palaczy tytoniu ryzyko zawału serca jest nawet pięciokrotnie wyższe niż u osób niepalących.</a:t>
            </a:r>
          </a:p>
          <a:p>
            <a:r>
              <a:rPr lang="pl-PL" sz="2800" b="1" dirty="0" smtClean="0"/>
              <a:t>Wysokie ciśnienie</a:t>
            </a:r>
            <a:r>
              <a:rPr lang="pl-PL" sz="2800" dirty="0" smtClean="0"/>
              <a:t> - U osób z wysokim ciśnieniem przewężenia naczyń krwionośnych występują częściej i częściej powstają zakrzepy.</a:t>
            </a:r>
          </a:p>
          <a:p>
            <a:r>
              <a:rPr lang="pl-PL" sz="2800" b="1" dirty="0" smtClean="0"/>
              <a:t>Wysoki poziom cholesterolu </a:t>
            </a:r>
            <a:r>
              <a:rPr lang="pl-PL" sz="2800" dirty="0" smtClean="0"/>
              <a:t>- U osób z wysokim poziomem cholesterolu zakrzepy i zmiany miażdżycowe tętnic występują częściej, zwiększając tym samym ryzyko zawałów serca.</a:t>
            </a:r>
          </a:p>
          <a:p>
            <a:r>
              <a:rPr lang="pl-PL" sz="2800" b="1" dirty="0" smtClean="0"/>
              <a:t>Stres</a:t>
            </a:r>
            <a:r>
              <a:rPr lang="pl-PL" sz="2800" dirty="0" smtClean="0"/>
              <a:t> - Długotrwały stres powoduje podniesienie ciśnienia oraz wzrost poziomu cholesterolu we krwi, przyczyniając się tym samym do zwiększenia ryzyka zawału serca.</a:t>
            </a:r>
          </a:p>
          <a:p>
            <a:r>
              <a:rPr lang="pl-PL" sz="2800" b="1" dirty="0" smtClean="0"/>
              <a:t>Cukrzyca</a:t>
            </a:r>
            <a:endParaRPr lang="pl-PL" sz="2800" dirty="0" smtClean="0"/>
          </a:p>
          <a:p>
            <a:r>
              <a:rPr lang="pl-PL" sz="2800" b="1" dirty="0" smtClean="0"/>
              <a:t>Dna moczanowa</a:t>
            </a:r>
            <a:endParaRPr lang="pl-PL" sz="2800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MIAŻDŻYCA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Miażdżyca polega na odkładaniu się cholesterolu i innych lipidów w błonie wewnętrznej tętnic. Tętnice stają się mniej elastyczne i utrudniają przepływ krwi. Narastające zwapnienia w końcu blokują przepływ krwi tak bardzo, że następuje niedokrwienie narządów. Pęknięcie narastającego zakrzepu prowadzi do zamknięcia światła tętnicy i udaru.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servier.pl/edukacja/preductal_mr/edu5/rycs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881836" cy="55485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plakaty.pl/img/towary/1/2012_12/9690-1.jpg"/>
          <p:cNvPicPr>
            <a:picLocks noChangeAspect="1" noChangeArrowheads="1"/>
          </p:cNvPicPr>
          <p:nvPr/>
        </p:nvPicPr>
        <p:blipFill>
          <a:blip r:embed="rId2" cstate="print">
            <a:lum bright="-21000" contrast="-22000"/>
          </a:blip>
          <a:srcRect/>
          <a:stretch>
            <a:fillRect/>
          </a:stretch>
        </p:blipFill>
        <p:spPr bwMode="auto">
          <a:xfrm>
            <a:off x="-324544" y="0"/>
            <a:ext cx="9674291" cy="6858000"/>
          </a:xfrm>
          <a:prstGeom prst="rect">
            <a:avLst/>
          </a:prstGeom>
          <a:noFill/>
          <a:effectLst>
            <a:outerShdw blurRad="139700" dist="1727200" dir="5400000" sx="137000" sy="137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5" name="pole tekstowe 4"/>
          <p:cNvSpPr txBox="1"/>
          <p:nvPr/>
        </p:nvSpPr>
        <p:spPr>
          <a:xfrm>
            <a:off x="0" y="1196752"/>
            <a:ext cx="89178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Choroba raz zakwalifikowana jako cywilizacyjna </a:t>
            </a:r>
          </a:p>
          <a:p>
            <a:pPr algn="ctr"/>
            <a:r>
              <a:rPr lang="pl-PL" sz="3200" dirty="0" smtClean="0"/>
              <a:t>pozostaje nią jedynie do czasu,</a:t>
            </a:r>
          </a:p>
          <a:p>
            <a:pPr algn="ctr"/>
            <a:r>
              <a:rPr lang="pl-PL" sz="3200" dirty="0" smtClean="0"/>
              <a:t> kiedy ludzkość nie upora się z owym problemem, </a:t>
            </a:r>
          </a:p>
          <a:p>
            <a:pPr algn="ctr"/>
            <a:r>
              <a:rPr lang="pl-PL" sz="3200" dirty="0" smtClean="0"/>
              <a:t>a zachorowalność i śmiertelność z jej powodu </a:t>
            </a:r>
          </a:p>
          <a:p>
            <a:pPr algn="ctr"/>
            <a:r>
              <a:rPr lang="pl-PL" sz="3200" dirty="0" smtClean="0"/>
              <a:t>nie zmniejszy się i nie straci wymiaru globalnego.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CHOROBY UKŁADU ODDECHOWEGO: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Przewlekła </a:t>
            </a:r>
            <a:r>
              <a:rPr lang="pl-PL" b="1" dirty="0" err="1" smtClean="0"/>
              <a:t>obturacyjna</a:t>
            </a:r>
            <a:r>
              <a:rPr lang="pl-PL" b="1" dirty="0" smtClean="0"/>
              <a:t> choroba płuc (</a:t>
            </a:r>
            <a:r>
              <a:rPr lang="pl-PL" b="1" dirty="0" err="1" smtClean="0"/>
              <a:t>POChP</a:t>
            </a:r>
            <a:r>
              <a:rPr lang="pl-PL" b="1" dirty="0" smtClean="0"/>
              <a:t>)</a:t>
            </a:r>
            <a:r>
              <a:rPr lang="pl-PL" dirty="0" smtClean="0"/>
              <a:t>  zespól choroby charakteryzujący się postępującym i niecałkowicie odwracalnym ograniczeniem przepływu powietrza przez drogi oddechowe. Najczęstszą przyczyną </a:t>
            </a:r>
            <a:r>
              <a:rPr lang="pl-PL" dirty="0" err="1" smtClean="0"/>
              <a:t>POChP</a:t>
            </a:r>
            <a:r>
              <a:rPr lang="pl-PL" dirty="0" smtClean="0"/>
              <a:t> jest narażenie na dym tytoniowy, ale inne czynniki, takie jak substancje drażniące z powietrza oraz stany wrodzone. 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72000"/>
          </a:xfrm>
        </p:spPr>
        <p:txBody>
          <a:bodyPr/>
          <a:lstStyle/>
          <a:p>
            <a:r>
              <a:rPr lang="pl-PL" dirty="0" smtClean="0"/>
              <a:t>W USA </a:t>
            </a:r>
            <a:r>
              <a:rPr lang="pl-PL" dirty="0" err="1" smtClean="0"/>
              <a:t>POChP</a:t>
            </a:r>
            <a:r>
              <a:rPr lang="pl-PL" dirty="0" smtClean="0"/>
              <a:t> jest czwartą pod względem częstości przyczyną zgonów. Objawy </a:t>
            </a:r>
            <a:r>
              <a:rPr lang="pl-PL" u="sng" dirty="0" smtClean="0"/>
              <a:t>s</a:t>
            </a:r>
            <a:r>
              <a:rPr lang="pl-PL" dirty="0" smtClean="0"/>
              <a:t>ą niespecyficzne, dominuje duszność. Leczenie ma charakter objawowy. </a:t>
            </a:r>
            <a:r>
              <a:rPr lang="pl-PL" dirty="0" err="1" smtClean="0"/>
              <a:t>POChP</a:t>
            </a:r>
            <a:r>
              <a:rPr lang="pl-PL" dirty="0" smtClean="0"/>
              <a:t> jest chorobą nieuleczalną, a wszelkie działania lekarskie mają na celu spowolnienie procesu chorobowego i poprawę komfortu życia pacjenta.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CUKRZYCA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Mianem </a:t>
            </a:r>
            <a:r>
              <a:rPr lang="pl-PL" b="1" dirty="0" smtClean="0"/>
              <a:t>cukrzycy</a:t>
            </a:r>
            <a:r>
              <a:rPr lang="pl-PL" dirty="0" smtClean="0"/>
              <a:t> określa się grupę chorób metabolicznych, których cechą wspólną jest występowanie podwyższonego poziomu cukru we krwi (hiperglikemii). Cukier we krwi występuje w postaci glukozy. Pochodzi on z pożywienia oraz jest produkowany przez wątrobę. Poziom cukru regulowany jest przez 2 hormony produkowane przez trzustkę -insulin</a:t>
            </a:r>
            <a:r>
              <a:rPr lang="pl-PL" b="1" dirty="0" smtClean="0"/>
              <a:t>ę i glukagon</a:t>
            </a:r>
            <a:r>
              <a:rPr lang="pl-PL" dirty="0" smtClean="0"/>
              <a:t>. Hormony te mają działanie przeciwstawne wobec siebie.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Gdy poziom cukru we krwi rośnie (na przykład po posiłku) trzustka wydziela zwiększoną ilość insuliny do krwi. Insulina powoduje, że nadmiar cukru przekształcany jest w glikogen i magazynowany w wątrobie i mięśniach oraz w komórkach tłuszczowych.</a:t>
            </a:r>
          </a:p>
          <a:p>
            <a:r>
              <a:rPr lang="pl-PL" dirty="0" smtClean="0"/>
              <a:t>Gdy natomiast poziom cukru w organizmie spada, trzustka wydziela glukagon, który wywołuje uwalnianie glukozy z powrotem do krwi.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ukrzyca12.pl/images/cukrzy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969483" cy="4660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72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Cukrzyca występuje wtedy, gdy powyższy mechanizm regulacyjny zawodzi i poziom cukru we krwi wzrasta powyżej dopuszczalnych norm. Ze względu na przyczynę powstawania, cukrzyca dzielona jest na kilka typów:</a:t>
            </a:r>
          </a:p>
          <a:p>
            <a:r>
              <a:rPr lang="pl-PL" sz="2800" b="1" cap="all" dirty="0" smtClean="0"/>
              <a:t>CUKRZYCA TYPU 1</a:t>
            </a:r>
          </a:p>
          <a:p>
            <a:r>
              <a:rPr lang="pl-PL" sz="2800" b="1" cap="all" dirty="0" smtClean="0"/>
              <a:t>CUKRZYCA TYPU 2</a:t>
            </a:r>
          </a:p>
          <a:p>
            <a:r>
              <a:rPr lang="pl-PL" sz="2800" b="1" cap="all" dirty="0" smtClean="0"/>
              <a:t>CUKRZYCA CIĘŻARNYCH</a:t>
            </a:r>
          </a:p>
          <a:p>
            <a:r>
              <a:rPr lang="pl-PL" sz="2800" b="1" cap="all" dirty="0" smtClean="0"/>
              <a:t>INNE RODZAJE CUKRZYCY</a:t>
            </a:r>
          </a:p>
          <a:p>
            <a:endParaRPr lang="pl-PL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OTYŁOŚĆ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 otyłość uważa się stan, w którym tkanka tłuszczowa stanowi więcej niż 20% całkowitej masy ciała u mężczyzn oraz 25% u kobiet. Otyłości towarzyszy nadwaga, czyli nadmierna masa ciała powyżej masy optymalnej.</a:t>
            </a:r>
            <a:endParaRPr lang="pl-PL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Stwierdzono, że otyłość zwiększa ryzyko zapadalności na niektóre choroby, w tym choroby układu krążenia, cukrzycę typu 2, bezdech senny, niektóre typy nowotworów, zapalenie kości i stawów i dlatego też skraca oczekiwaną długość życia. Wyjątkowo duża otyłość prowadzi do niepełnosprawności.</a:t>
            </a:r>
            <a:endParaRPr lang="pl-PL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upload.wikimedia.org/wikipedia/commons/thumb/9/9e/Obesity-waist_circumference.PNG/220px-Obesity-waist_circumfere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4975820" cy="43877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l-PL" b="1" dirty="0" smtClean="0"/>
              <a:t>Najczęstszą przyczyną</a:t>
            </a:r>
            <a:r>
              <a:rPr lang="pl-PL" dirty="0" smtClean="0"/>
              <a:t> powstawania otyłości jest przekarmianie i brak aktywności fizycznej. Ponadto:</a:t>
            </a:r>
          </a:p>
          <a:p>
            <a:r>
              <a:rPr lang="pl-PL" b="1" dirty="0" smtClean="0"/>
              <a:t>Czynniki genetyczne</a:t>
            </a:r>
          </a:p>
          <a:p>
            <a:r>
              <a:rPr lang="pl-PL" b="1" dirty="0" smtClean="0"/>
              <a:t>Czynniki biologiczne</a:t>
            </a:r>
          </a:p>
          <a:p>
            <a:r>
              <a:rPr lang="pl-PL" b="1" dirty="0" smtClean="0"/>
              <a:t>Czynniki farmakologiczne</a:t>
            </a:r>
          </a:p>
          <a:p>
            <a:r>
              <a:rPr lang="pl-PL" b="1" dirty="0" smtClean="0"/>
              <a:t>Czynniki środowiskowe</a:t>
            </a:r>
          </a:p>
          <a:p>
            <a:r>
              <a:rPr lang="pl-PL" b="1" dirty="0" smtClean="0"/>
              <a:t>Czynniki psychologiczne</a:t>
            </a:r>
            <a:r>
              <a:rPr lang="pl-PL" dirty="0" smtClean="0"/>
              <a:t> – np. zaburzenia nastroju mogą być przyczyną nadwagi. Osoby, u których występuje tendencja do przyrostu masy ciała, podczas każdego kolejnego nawrotu depresji zwiększają ją. </a:t>
            </a:r>
            <a:endParaRPr lang="pl-PL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72000"/>
          </a:xfrm>
        </p:spPr>
        <p:txBody>
          <a:bodyPr>
            <a:no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pl-PL" sz="2400" dirty="0" smtClean="0"/>
              <a:t>Globalizacja, zanieczyszczenie środowiska, życie w stresie, ustawiczny brak czasu, który wywołuje negatywne emocje i frustrację powodują, że ludzie coraz częściej borykają się z rozmaitymi chorobami. Wielu z nich nie da się wyleczyć, jednak coraz więcej środków poświęca się na badania naukowe, co pozwala skutecznie walczyć z niektórymi schorzeniami.</a:t>
            </a:r>
            <a:endParaRPr lang="pl-PL" sz="24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i.pinger.pl/pgr143/7ccc75780012582d513af253/60.c.%2BOTY%C5%81O%C5%9A%C4%86%2B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340077" cy="64029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NOWOTWÓR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72000"/>
          </a:xfrm>
        </p:spPr>
        <p:txBody>
          <a:bodyPr>
            <a:normAutofit fontScale="85000" lnSpcReduction="10000"/>
          </a:bodyPr>
          <a:lstStyle/>
          <a:p>
            <a:r>
              <a:rPr lang="pl-PL" sz="3100" dirty="0" smtClean="0"/>
              <a:t>grupa chorób, w których komórki organizmu dzielą się w sposób niekontrolowany przez niego, a nowo powstałe komórki nowotworowe nie różnicują się w typowe komórki tkanki. Mutacje te powodują, że komórka wcale lub niewłaściwie reaguje na sygnały z organizmu. Powstanie nowotworu złośliwego wymaga kilku mutacji, stąd długi, ale najczęściej bezobjawowy okres rozwoju choroby</a:t>
            </a:r>
          </a:p>
          <a:p>
            <a:r>
              <a:rPr lang="pl-PL" sz="3100" dirty="0" smtClean="0"/>
              <a:t>Dziedziną medycyny zajmującą się rozpoznawaniem i leczeniem chorób nowotworowych jest onkologia.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NOWOTWORÓW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720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l-PL" sz="3200" dirty="0" smtClean="0"/>
              <a:t>nowotwór łagodny</a:t>
            </a:r>
          </a:p>
          <a:p>
            <a:pPr algn="ctr">
              <a:buFont typeface="Wingdings" pitchFamily="2" charset="2"/>
              <a:buChar char="§"/>
            </a:pPr>
            <a:r>
              <a:rPr lang="pl-PL" sz="3200" dirty="0" smtClean="0"/>
              <a:t>nowotwór złośliwy</a:t>
            </a:r>
          </a:p>
          <a:p>
            <a:pPr lvl="1" algn="ctr">
              <a:buFont typeface="Wingdings" pitchFamily="2" charset="2"/>
              <a:buChar char="§"/>
            </a:pPr>
            <a:r>
              <a:rPr lang="pl-PL" sz="3200" dirty="0" smtClean="0"/>
              <a:t>nowotwór </a:t>
            </a:r>
            <a:r>
              <a:rPr lang="pl-PL" sz="3200" dirty="0" err="1" smtClean="0"/>
              <a:t>anaplastyczny</a:t>
            </a:r>
            <a:endParaRPr lang="pl-PL" sz="3200" dirty="0" smtClean="0"/>
          </a:p>
          <a:p>
            <a:pPr lvl="1" algn="ctr">
              <a:buFont typeface="Wingdings" pitchFamily="2" charset="2"/>
              <a:buChar char="§"/>
            </a:pPr>
            <a:r>
              <a:rPr lang="pl-PL" sz="3200" dirty="0" smtClean="0"/>
              <a:t>mięsak</a:t>
            </a:r>
          </a:p>
          <a:p>
            <a:pPr lvl="1" algn="ctr">
              <a:buFont typeface="Wingdings" pitchFamily="2" charset="2"/>
              <a:buChar char="§"/>
            </a:pPr>
            <a:r>
              <a:rPr lang="pl-PL" sz="3200" dirty="0" smtClean="0"/>
              <a:t>rak</a:t>
            </a:r>
          </a:p>
          <a:p>
            <a:pPr lvl="1" algn="ctr">
              <a:buFont typeface="Wingdings" pitchFamily="2" charset="2"/>
              <a:buChar char="§"/>
            </a:pPr>
            <a:r>
              <a:rPr lang="pl-PL" sz="3200" dirty="0" smtClean="0"/>
              <a:t>potworniak</a:t>
            </a:r>
          </a:p>
          <a:p>
            <a:pPr algn="ctr">
              <a:buFont typeface="Wingdings" pitchFamily="2" charset="2"/>
              <a:buChar char="§"/>
            </a:pPr>
            <a:r>
              <a:rPr lang="pl-PL" sz="3200" dirty="0" smtClean="0"/>
              <a:t>nowotwór miejscowo złośliwy</a:t>
            </a:r>
          </a:p>
          <a:p>
            <a:endParaRPr lang="pl-PL" sz="32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lik:Mature cystic teratoma of ov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238750" cy="451485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259632" y="5301208"/>
            <a:ext cx="6923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Przekrój przez dojrzałego potworniaka jajnika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112568" cy="1399032"/>
          </a:xfrm>
        </p:spPr>
        <p:txBody>
          <a:bodyPr/>
          <a:lstStyle/>
          <a:p>
            <a:r>
              <a:rPr lang="pl-PL" dirty="0" smtClean="0"/>
              <a:t>OSTEOPOROZA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Osteoporoza to patologiczne zmniejszenie masy kości w stosunku do normy wieku, płci i rasy, prowadzące do zaburzeń w obrębie szkieletu. Jest to najpowszechniej spotykana choroba kości.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Osteoporoza spotyka ludzi obojga płci, lecz wielokrotnie częściej zdarza się u kobiet niż u mężczyzn. Częstość jej występowania wyraźnie zwiększa się u osób, które przekroczyły 60. rok życia. W badaniu mikroskopowym występuje ilościowa, a nie jakościowa różnica między kością zdrową a </a:t>
            </a:r>
            <a:r>
              <a:rPr lang="pl-PL" dirty="0" err="1" smtClean="0"/>
              <a:t>osteoporotycznie</a:t>
            </a:r>
            <a:r>
              <a:rPr lang="pl-PL" dirty="0" smtClean="0"/>
              <a:t> zmienioną. Kość przez to staje się osłabiona i łatwo dochodzi do złamań. Częstość jej występowania wyraźnie zwiększa się u osób, które przekroczyły 60. rok życia. </a:t>
            </a:r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kregoslup.net.pl/images/osteopor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035214" cy="34762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 chorób cywilizacyjnych zaliczamy również: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Choroby przewodu pokarmowego:</a:t>
            </a:r>
            <a:br>
              <a:rPr lang="pl-PL" dirty="0" smtClean="0"/>
            </a:br>
            <a:r>
              <a:rPr lang="pl-PL" dirty="0" smtClean="0"/>
              <a:t>    a) Choroba wrzodowa żołądka i dwunastnicy</a:t>
            </a:r>
            <a:br>
              <a:rPr lang="pl-PL" dirty="0" smtClean="0"/>
            </a:br>
            <a:r>
              <a:rPr lang="pl-PL" dirty="0" smtClean="0"/>
              <a:t>    b) Choroba refleksowa przełyku</a:t>
            </a:r>
            <a:br>
              <a:rPr lang="pl-PL" dirty="0" smtClean="0"/>
            </a:br>
            <a:r>
              <a:rPr lang="pl-PL" dirty="0" smtClean="0"/>
              <a:t>    c) Żylaki odbytu</a:t>
            </a:r>
            <a:br>
              <a:rPr lang="pl-PL" dirty="0" smtClean="0"/>
            </a:br>
            <a:r>
              <a:rPr lang="pl-PL" dirty="0" smtClean="0"/>
              <a:t>    d) Biegunka</a:t>
            </a:r>
            <a:br>
              <a:rPr lang="pl-PL" dirty="0" smtClean="0"/>
            </a:br>
            <a:r>
              <a:rPr lang="pl-PL" dirty="0" smtClean="0"/>
              <a:t>    e) Zaparcia </a:t>
            </a:r>
            <a:endParaRPr lang="pl-PL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1008112"/>
          </a:xfrm>
        </p:spPr>
        <p:txBody>
          <a:bodyPr/>
          <a:lstStyle/>
          <a:p>
            <a:r>
              <a:rPr lang="pl-PL" dirty="0" smtClean="0"/>
              <a:t>Choroby alergiczne</a:t>
            </a:r>
            <a:endParaRPr lang="pl-PL" dirty="0"/>
          </a:p>
        </p:txBody>
      </p:sp>
      <p:pic>
        <p:nvPicPr>
          <p:cNvPr id="70658" name="Picture 2" descr="http://astma-alergia.pl/wp-content/uploads/2012/12/s81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4320480" cy="5184576"/>
          </a:xfrm>
          <a:prstGeom prst="rect">
            <a:avLst/>
          </a:prstGeom>
          <a:noFill/>
        </p:spPr>
      </p:pic>
      <p:pic>
        <p:nvPicPr>
          <p:cNvPr id="70660" name="Picture 4" descr="https://encrypted-tbn2.gstatic.com/images?q=tbn:ANd9GcTAB-GYcw247Ey8dHBi56k_AJ6zxb6FS7KBzSXLoJ0Ay58jsHSK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16832"/>
            <a:ext cx="3340252" cy="3266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2448272"/>
          </a:xfrm>
        </p:spPr>
        <p:txBody>
          <a:bodyPr/>
          <a:lstStyle/>
          <a:p>
            <a:r>
              <a:rPr lang="pl-PL" dirty="0" smtClean="0"/>
              <a:t>Choroby zakaźne</a:t>
            </a:r>
            <a:br>
              <a:rPr lang="pl-PL" dirty="0" smtClean="0"/>
            </a:br>
            <a:r>
              <a:rPr lang="pl-PL" dirty="0" smtClean="0"/>
              <a:t>    a) AIDS</a:t>
            </a:r>
            <a:br>
              <a:rPr lang="pl-PL" dirty="0" smtClean="0"/>
            </a:br>
            <a:r>
              <a:rPr lang="pl-PL" dirty="0" smtClean="0"/>
              <a:t>    b) Gruźlica</a:t>
            </a:r>
            <a:endParaRPr lang="pl-PL" dirty="0"/>
          </a:p>
        </p:txBody>
      </p:sp>
      <p:sp>
        <p:nvSpPr>
          <p:cNvPr id="72706" name="AutoShape 2" descr="http://upload.wikimedia.org/wikipedia/commons/6/61/HIV_and_AIDS_in_Poland_1986-2006-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2708" name="AutoShape 4" descr="http://upload.wikimedia.org/wikipedia/commons/6/61/HIV_and_AIDS_in_Poland_1986-2006-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2710" name="AutoShape 6" descr="http://upload.wikimedia.org/wikipedia/commons/6/61/HIV_and_AIDS_in_Poland_1986-2006-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2712" name="AutoShape 8" descr="http://upload.wikimedia.org/wikipedia/commons/d/df/AIDS_in_POLAN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2714" name="AutoShape 10" descr="http://upload.wikimedia.org/wikipedia/commons/d/df/AIDS_in_POLAN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2716" name="AutoShape 12" descr="http://upload.wikimedia.org/wikipedia/commons/d/df/AIDS_in_POLAN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2718" name="AutoShape 14" descr="http://upload.wikimedia.org/wikipedia/commons/d/df/AIDS_in_POLAN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2720" name="Picture 16" descr="http://upload.wikimedia.org/wikipedia/commons/thumb/6/61/HIV_and_AIDS_in_Poland_1986-2006-2.svg/450px-HIV_and_AIDS_in_Poland_1986-2006-2.svg.png"/>
          <p:cNvPicPr>
            <a:picLocks noChangeAspect="1" noChangeArrowheads="1"/>
          </p:cNvPicPr>
          <p:nvPr/>
        </p:nvPicPr>
        <p:blipFill>
          <a:blip r:embed="rId2" cstate="print">
            <a:lum contrast="86000"/>
          </a:blip>
          <a:srcRect/>
          <a:stretch>
            <a:fillRect/>
          </a:stretch>
        </p:blipFill>
        <p:spPr bwMode="auto">
          <a:xfrm>
            <a:off x="395536" y="1196752"/>
            <a:ext cx="8226009" cy="5301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DRAMAT CHORÓB CYWILIZACYJNYCH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Choroby cywilizacyjne to nie tylko powszechnie występujące schorzenia. To także przyczyny ponad 80% wszystkich zgonów.  Choroby XXI wieku są odpowiedzialne za większość kosztów społecznych, pogorszenie jakości życia oraz skrócenie jego długości.</a:t>
            </a:r>
            <a:endParaRPr lang="pl-PL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Problemy psychologiczne, dewiacje społeczne:</a:t>
            </a:r>
            <a:br>
              <a:rPr lang="pl-PL" dirty="0" smtClean="0"/>
            </a:br>
            <a:r>
              <a:rPr lang="pl-PL" dirty="0" smtClean="0"/>
              <a:t>    a) Pracoholizm, alkoholizm, narkomania, uzależnienie od Internetu</a:t>
            </a:r>
            <a:br>
              <a:rPr lang="pl-PL" dirty="0" smtClean="0"/>
            </a:br>
            <a:r>
              <a:rPr lang="pl-PL" dirty="0" smtClean="0"/>
              <a:t>    b) Anoreksja, bulimia</a:t>
            </a:r>
            <a:br>
              <a:rPr lang="pl-PL" dirty="0" smtClean="0"/>
            </a:br>
            <a:r>
              <a:rPr lang="pl-PL" dirty="0" smtClean="0"/>
              <a:t>    c) Depresja i inne choroby afektywne</a:t>
            </a:r>
            <a:br>
              <a:rPr lang="pl-PL" dirty="0" smtClean="0"/>
            </a:br>
            <a:r>
              <a:rPr lang="pl-PL" dirty="0" smtClean="0"/>
              <a:t>    d) Zaburzenia obsesyjno-kompulsywne, natręctwa</a:t>
            </a:r>
            <a:br>
              <a:rPr lang="pl-PL" dirty="0" smtClean="0"/>
            </a:br>
            <a:r>
              <a:rPr lang="pl-PL" dirty="0" smtClean="0"/>
              <a:t>    e) Wypalenie zawodowe</a:t>
            </a:r>
            <a:endParaRPr lang="pl-PL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pl-PL" sz="6000" dirty="0" smtClean="0"/>
              <a:t>WYNIKI ANKIETY</a:t>
            </a:r>
            <a:br>
              <a:rPr lang="pl-PL" sz="6000" dirty="0" smtClean="0"/>
            </a:br>
            <a:r>
              <a:rPr lang="pl-PL" sz="6000" dirty="0" smtClean="0"/>
              <a:t>wasze odpowiedzi</a:t>
            </a:r>
            <a:endParaRPr lang="pl-PL" sz="6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26064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1. Z czym kojarzy Ci się choroba?</a:t>
            </a:r>
            <a:endParaRPr lang="pl-PL" sz="2800" dirty="0"/>
          </a:p>
        </p:txBody>
      </p:sp>
      <p:graphicFrame>
        <p:nvGraphicFramePr>
          <p:cNvPr id="3" name="Wykres 2"/>
          <p:cNvGraphicFramePr/>
          <p:nvPr/>
        </p:nvGraphicFramePr>
        <p:xfrm>
          <a:off x="899592" y="1052736"/>
          <a:ext cx="7632848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260648"/>
            <a:ext cx="6680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2. Jak często chorujesz?</a:t>
            </a:r>
            <a:endParaRPr lang="pl-PL" sz="4400" dirty="0"/>
          </a:p>
        </p:txBody>
      </p:sp>
      <p:graphicFrame>
        <p:nvGraphicFramePr>
          <p:cNvPr id="3" name="Wykres 2"/>
          <p:cNvGraphicFramePr/>
          <p:nvPr/>
        </p:nvGraphicFramePr>
        <p:xfrm>
          <a:off x="0" y="548680"/>
          <a:ext cx="9001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 flipH="1">
            <a:off x="251519" y="332656"/>
            <a:ext cx="8892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3. Jakiej choroby najbardziej się obawiasz?</a:t>
            </a:r>
            <a:endParaRPr lang="pl-PL" sz="3200" dirty="0"/>
          </a:p>
        </p:txBody>
      </p:sp>
      <p:graphicFrame>
        <p:nvGraphicFramePr>
          <p:cNvPr id="4" name="Wykres 3"/>
          <p:cNvGraphicFramePr/>
          <p:nvPr/>
        </p:nvGraphicFramePr>
        <p:xfrm>
          <a:off x="539552" y="908720"/>
          <a:ext cx="824440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3688" y="260648"/>
            <a:ext cx="5498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4.Po jakie nałogi sięgacie?</a:t>
            </a:r>
            <a:endParaRPr lang="pl-PL" sz="3200" dirty="0"/>
          </a:p>
        </p:txBody>
      </p:sp>
      <p:graphicFrame>
        <p:nvGraphicFramePr>
          <p:cNvPr id="3" name="Wykres 2"/>
          <p:cNvGraphicFramePr/>
          <p:nvPr/>
        </p:nvGraphicFramePr>
        <p:xfrm>
          <a:off x="251520" y="1124744"/>
          <a:ext cx="870012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76672"/>
            <a:ext cx="832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5.Czy wiesz co to choroby cywilizacyjne?</a:t>
            </a:r>
            <a:endParaRPr lang="pl-PL" sz="3200" dirty="0"/>
          </a:p>
        </p:txBody>
      </p:sp>
      <p:graphicFrame>
        <p:nvGraphicFramePr>
          <p:cNvPr id="7" name="Wykres 6"/>
          <p:cNvGraphicFramePr/>
          <p:nvPr/>
        </p:nvGraphicFramePr>
        <p:xfrm>
          <a:off x="755576" y="1484784"/>
          <a:ext cx="736848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36781" y="260648"/>
            <a:ext cx="8807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6.Jakie są twoim zdaniem choroby cywilizacyjne?</a:t>
            </a:r>
            <a:endParaRPr lang="pl-PL" sz="2800" dirty="0"/>
          </a:p>
        </p:txBody>
      </p:sp>
      <p:graphicFrame>
        <p:nvGraphicFramePr>
          <p:cNvPr id="3" name="Wykres 2"/>
          <p:cNvGraphicFramePr/>
          <p:nvPr/>
        </p:nvGraphicFramePr>
        <p:xfrm>
          <a:off x="539552" y="836712"/>
          <a:ext cx="8208912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260648"/>
            <a:ext cx="849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7.Czym według Ciebie jest depresja?</a:t>
            </a:r>
            <a:endParaRPr lang="pl-PL" sz="3600" dirty="0"/>
          </a:p>
        </p:txBody>
      </p:sp>
      <p:graphicFrame>
        <p:nvGraphicFramePr>
          <p:cNvPr id="3" name="Wykres 2"/>
          <p:cNvGraphicFramePr/>
          <p:nvPr/>
        </p:nvGraphicFramePr>
        <p:xfrm>
          <a:off x="-468560" y="260648"/>
          <a:ext cx="961256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 flipH="1">
            <a:off x="251520" y="260648"/>
            <a:ext cx="864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8.Jakie są według Ciebie przyczyny nerwicy/depresji u nastolatków? 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1124744"/>
            <a:ext cx="842089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l-PL" sz="2400" dirty="0" smtClean="0"/>
              <a:t>Traumatyczne przeżycia- </a:t>
            </a:r>
            <a:r>
              <a:rPr lang="pl-PL" sz="2400" dirty="0" smtClean="0">
                <a:solidFill>
                  <a:schemeClr val="accent2"/>
                </a:solidFill>
              </a:rPr>
              <a:t>43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Stres/ nieradzenie sobie z życiem codziennym </a:t>
            </a:r>
          </a:p>
          <a:p>
            <a:r>
              <a:rPr lang="pl-PL" sz="2400" dirty="0" smtClean="0"/>
              <a:t>i obowiązkami -</a:t>
            </a:r>
            <a:r>
              <a:rPr lang="pl-PL" sz="2400" dirty="0" smtClean="0">
                <a:solidFill>
                  <a:schemeClr val="accent2"/>
                </a:solidFill>
              </a:rPr>
              <a:t>48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l-PL" sz="2400" dirty="0" smtClean="0"/>
              <a:t>Brak akceptacji samego siebie/niskie poczucie </a:t>
            </a:r>
          </a:p>
          <a:p>
            <a:r>
              <a:rPr lang="pl-PL" sz="2400" dirty="0" smtClean="0"/>
              <a:t>własnej wartości -</a:t>
            </a:r>
            <a:r>
              <a:rPr lang="pl-PL" sz="2400" dirty="0" smtClean="0">
                <a:solidFill>
                  <a:schemeClr val="accent2"/>
                </a:solidFill>
              </a:rPr>
              <a:t>45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l-PL" sz="2400" dirty="0" smtClean="0"/>
              <a:t>Czynniki biologiczne -</a:t>
            </a:r>
            <a:r>
              <a:rPr lang="pl-PL" sz="2400" dirty="0" smtClean="0">
                <a:solidFill>
                  <a:schemeClr val="accent2"/>
                </a:solidFill>
              </a:rPr>
              <a:t>7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l-PL" sz="2400" dirty="0" smtClean="0"/>
              <a:t>Wrażliwość/brak odporności na stresujące sytuacje -</a:t>
            </a:r>
            <a:r>
              <a:rPr lang="pl-PL" sz="2400" dirty="0" smtClean="0">
                <a:solidFill>
                  <a:schemeClr val="accent2"/>
                </a:solidFill>
              </a:rPr>
              <a:t>41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l-PL" sz="2400" dirty="0" smtClean="0"/>
              <a:t>Zbyt wysokie wymagania ze strony otoczenia -</a:t>
            </a:r>
            <a:r>
              <a:rPr lang="pl-PL" sz="2400" dirty="0" smtClean="0">
                <a:solidFill>
                  <a:schemeClr val="accent2"/>
                </a:solidFill>
              </a:rPr>
              <a:t>43</a:t>
            </a:r>
            <a:endParaRPr lang="pl-PL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b="1" dirty="0" smtClean="0"/>
              <a:t>Pośrednie przyczyny</a:t>
            </a:r>
            <a:r>
              <a:rPr lang="pl-PL" sz="3200" dirty="0" smtClean="0"/>
              <a:t> chorób cywilizacyjnych to postępujące uprzemysłowienie, urbanizacja (proces polegający na wzroście liczby ludności miejskiej, powiększaniu się istniejących już miast i powstawaniu nowych), wzrost napięcia nerwowego i sytuacji stresowych, skażenie środowiska i hałas oraz promieniowanie (głównie jonizujące).</a:t>
            </a:r>
            <a:endParaRPr lang="pl-PL" sz="32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73650" y="476672"/>
            <a:ext cx="877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9. Jakie są według Ciebie najczęstsze przyczyny sięgania po alkohol?</a:t>
            </a:r>
            <a:endParaRPr lang="pl-PL" sz="2000" dirty="0"/>
          </a:p>
        </p:txBody>
      </p:sp>
      <p:graphicFrame>
        <p:nvGraphicFramePr>
          <p:cNvPr id="3" name="Wykres 2"/>
          <p:cNvGraphicFramePr/>
          <p:nvPr/>
        </p:nvGraphicFramePr>
        <p:xfrm>
          <a:off x="971600" y="1268760"/>
          <a:ext cx="79208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4104456" cy="1362075"/>
          </a:xfrm>
        </p:spPr>
        <p:txBody>
          <a:bodyPr>
            <a:normAutofit/>
          </a:bodyPr>
          <a:lstStyle/>
          <a:p>
            <a:r>
              <a:rPr lang="pl-PL" sz="4400" dirty="0" smtClean="0"/>
              <a:t>DZIĘKUJEMY</a:t>
            </a: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3573016"/>
            <a:ext cx="5415136" cy="261493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Aleksandra Obłuska</a:t>
            </a:r>
          </a:p>
          <a:p>
            <a:r>
              <a:rPr lang="pl-PL" sz="3200" dirty="0" smtClean="0"/>
              <a:t>Michalina Chodkowska</a:t>
            </a:r>
          </a:p>
          <a:p>
            <a:r>
              <a:rPr lang="pl-PL" sz="3200" dirty="0" smtClean="0"/>
              <a:t>Michał Nowakowski</a:t>
            </a:r>
          </a:p>
          <a:p>
            <a:endParaRPr lang="pl-PL" sz="3200" dirty="0"/>
          </a:p>
        </p:txBody>
      </p:sp>
    </p:spTree>
  </p:cSld>
  <p:clrMapOvr>
    <a:masterClrMapping/>
  </p:clrMapOvr>
  <p:transition spd="slow">
    <p:split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Zachorowanie na jedną z chorób cywilizacyjnych znacznie podnosi ryzyko zachorowania na następną. Tak tworzy się błędne koło. Przykład otyłości dokładnie pokazuje tworzenie się tych współzależności. </a:t>
            </a:r>
            <a:endParaRPr lang="pl-PL" b="1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Otyłość prowadzi do nadciśnienia, które samo w sobie jest już chorobą XXI wieku, ale także jedną z przyczyn miażdżycy i choroby wieńcowej. Jednocześnie nadwaga prowadzi wstępnie do nietolerancji glukozy a później do oporności na insulinę i cukrzycy typu 2. Zaburzenia lipidowe i uszkodzenie śródbłonka naczyń towarzyszące otyłości dalej pogarszają przebieg chorób układu sercowo - naczyniowego.</a:t>
            </a:r>
            <a:endParaRPr lang="pl-PL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ygodniksiedlecki.com/img/artykuly/winowajcy_2009_12_02_10_12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620000" cy="4867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1316</TotalTime>
  <Words>801</Words>
  <Application>Microsoft Office PowerPoint</Application>
  <PresentationFormat>Pokaz na ekranie (4:3)</PresentationFormat>
  <Paragraphs>131</Paragraphs>
  <Slides>61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61</vt:i4>
      </vt:variant>
    </vt:vector>
  </HeadingPairs>
  <TitlesOfParts>
    <vt:vector size="62" baseType="lpstr">
      <vt:lpstr>Techniczny</vt:lpstr>
      <vt:lpstr>ZDROWY STYL ŻYCIA</vt:lpstr>
      <vt:lpstr>Slajd 2</vt:lpstr>
      <vt:lpstr>Slajd 3</vt:lpstr>
      <vt:lpstr>Slajd 4</vt:lpstr>
      <vt:lpstr>DRAMAT CHORÓB CYWILIZACYJNYCH</vt:lpstr>
      <vt:lpstr>Slajd 6</vt:lpstr>
      <vt:lpstr>Slajd 7</vt:lpstr>
      <vt:lpstr>Slajd 8</vt:lpstr>
      <vt:lpstr>Slajd 9</vt:lpstr>
      <vt:lpstr>Slajd 10</vt:lpstr>
      <vt:lpstr>CHOROBY SERCOWO-NACZYNIOWE</vt:lpstr>
      <vt:lpstr>Slajd 12</vt:lpstr>
      <vt:lpstr>Czynniki ryzyka wysokiego ciśnienia: </vt:lpstr>
      <vt:lpstr>Slajd 14</vt:lpstr>
      <vt:lpstr>Slajd 15</vt:lpstr>
      <vt:lpstr>Slajd 16</vt:lpstr>
      <vt:lpstr>Slajd 17</vt:lpstr>
      <vt:lpstr>Slajd 18</vt:lpstr>
      <vt:lpstr>Slajd 19</vt:lpstr>
      <vt:lpstr>ZAPOBIEGANIE</vt:lpstr>
      <vt:lpstr>Slajd 21</vt:lpstr>
      <vt:lpstr>NASTĘPSTWA WYSOKIEGO CIŚNIENIA</vt:lpstr>
      <vt:lpstr>Stabilna choroba wieńcowa</vt:lpstr>
      <vt:lpstr>Slajd 24</vt:lpstr>
      <vt:lpstr>Slajd 25</vt:lpstr>
      <vt:lpstr>ZAWAŁ SERCA</vt:lpstr>
      <vt:lpstr>Slajd 27</vt:lpstr>
      <vt:lpstr>MIAŻDŻYCA</vt:lpstr>
      <vt:lpstr>Slajd 29</vt:lpstr>
      <vt:lpstr>CHOROBY UKŁADU ODDECHOWEGO:</vt:lpstr>
      <vt:lpstr>Slajd 31</vt:lpstr>
      <vt:lpstr>CUKRZYCA</vt:lpstr>
      <vt:lpstr>Slajd 33</vt:lpstr>
      <vt:lpstr>Slajd 34</vt:lpstr>
      <vt:lpstr>Slajd 35</vt:lpstr>
      <vt:lpstr>OTYŁOŚĆ</vt:lpstr>
      <vt:lpstr>Slajd 37</vt:lpstr>
      <vt:lpstr>Slajd 38</vt:lpstr>
      <vt:lpstr>Slajd 39</vt:lpstr>
      <vt:lpstr>Slajd 40</vt:lpstr>
      <vt:lpstr>NOWOTWÓR</vt:lpstr>
      <vt:lpstr>RODZAJE NOWOTWORÓW</vt:lpstr>
      <vt:lpstr>Slajd 43</vt:lpstr>
      <vt:lpstr>OSTEOPOROZA</vt:lpstr>
      <vt:lpstr>Slajd 45</vt:lpstr>
      <vt:lpstr>Slajd 46</vt:lpstr>
      <vt:lpstr>Do chorób cywilizacyjnych zaliczamy również:</vt:lpstr>
      <vt:lpstr>Slajd 48</vt:lpstr>
      <vt:lpstr>Slajd 49</vt:lpstr>
      <vt:lpstr>Slajd 50</vt:lpstr>
      <vt:lpstr>WYNIKI ANKIETY wasze odpowiedzi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DZIĘKUJEMY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ZDROWY STYL ŻYCIA</dc:title>
  <cp:lastModifiedBy>PUCIA</cp:lastModifiedBy>
  <cp:revision>120</cp:revision>
  <dcterms:created xsi:type="dcterms:W3CDTF">2013-11-22T16:31:23Z</dcterms:created>
  <dcterms:modified xsi:type="dcterms:W3CDTF">2014-02-11T18:24:39Z</dcterms:modified>
</cp:coreProperties>
</file>